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62" r:id="rId3"/>
    <p:sldId id="258" r:id="rId4"/>
    <p:sldId id="263" r:id="rId5"/>
    <p:sldId id="260" r:id="rId6"/>
    <p:sldId id="259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Average</a:t>
            </a:r>
            <a:r>
              <a:rPr lang="en-US" baseline="0" dirty="0" smtClean="0"/>
              <a:t> Voter Turnout in All Elections (1945-1998)</a:t>
            </a:r>
            <a:endParaRPr lang="en-US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Sheet1!$A$2:$A$15</c:f>
              <c:strCache>
                <c:ptCount val="14"/>
                <c:pt idx="0">
                  <c:v>Italy</c:v>
                </c:pt>
                <c:pt idx="1">
                  <c:v>Uzbekistan</c:v>
                </c:pt>
                <c:pt idx="2">
                  <c:v>Australia</c:v>
                </c:pt>
                <c:pt idx="3">
                  <c:v>Germany</c:v>
                </c:pt>
                <c:pt idx="4">
                  <c:v>Spain</c:v>
                </c:pt>
                <c:pt idx="5">
                  <c:v>United Kingdom</c:v>
                </c:pt>
                <c:pt idx="6">
                  <c:v>Turkey</c:v>
                </c:pt>
                <c:pt idx="7">
                  <c:v>Venezuela</c:v>
                </c:pt>
                <c:pt idx="8">
                  <c:v>India</c:v>
                </c:pt>
                <c:pt idx="9">
                  <c:v>Syria</c:v>
                </c:pt>
                <c:pt idx="10">
                  <c:v>Russia</c:v>
                </c:pt>
                <c:pt idx="11">
                  <c:v>United States</c:v>
                </c:pt>
                <c:pt idx="12">
                  <c:v>Thailand</c:v>
                </c:pt>
                <c:pt idx="13">
                  <c:v>Zambia</c:v>
                </c:pt>
              </c:strCache>
            </c:strRef>
          </c:cat>
          <c:val>
            <c:numRef>
              <c:f>Sheet1!$B$2:$B$15</c:f>
              <c:numCache>
                <c:formatCode>General</c:formatCode>
                <c:ptCount val="14"/>
                <c:pt idx="0">
                  <c:v>92.5</c:v>
                </c:pt>
                <c:pt idx="1">
                  <c:v>86.2</c:v>
                </c:pt>
                <c:pt idx="2">
                  <c:v>84.4</c:v>
                </c:pt>
                <c:pt idx="3">
                  <c:v>80.599999999999994</c:v>
                </c:pt>
                <c:pt idx="4">
                  <c:v>77</c:v>
                </c:pt>
                <c:pt idx="5">
                  <c:v>74.900000000000006</c:v>
                </c:pt>
                <c:pt idx="6">
                  <c:v>73.5</c:v>
                </c:pt>
                <c:pt idx="7">
                  <c:v>72.2</c:v>
                </c:pt>
                <c:pt idx="8">
                  <c:v>60.7</c:v>
                </c:pt>
                <c:pt idx="9">
                  <c:v>58</c:v>
                </c:pt>
                <c:pt idx="10">
                  <c:v>55</c:v>
                </c:pt>
                <c:pt idx="11">
                  <c:v>48.3</c:v>
                </c:pt>
                <c:pt idx="12">
                  <c:v>47.4</c:v>
                </c:pt>
                <c:pt idx="13">
                  <c:v>40.5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7123968"/>
        <c:axId val="39422976"/>
      </c:barChart>
      <c:catAx>
        <c:axId val="37123968"/>
        <c:scaling>
          <c:orientation val="minMax"/>
        </c:scaling>
        <c:delete val="0"/>
        <c:axPos val="b"/>
        <c:majorTickMark val="out"/>
        <c:minorTickMark val="none"/>
        <c:tickLblPos val="nextTo"/>
        <c:crossAx val="39422976"/>
        <c:crosses val="autoZero"/>
        <c:auto val="1"/>
        <c:lblAlgn val="ctr"/>
        <c:lblOffset val="100"/>
        <c:noMultiLvlLbl val="0"/>
      </c:catAx>
      <c:valAx>
        <c:axId val="394229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7123968"/>
        <c:crosses val="autoZero"/>
        <c:crossBetween val="between"/>
      </c:valAx>
    </c:plotArea>
    <c:plotVisOnly val="1"/>
    <c:dispBlanksAs val="gap"/>
    <c:showDLblsOverMax val="0"/>
  </c:chart>
  <c:spPr>
    <a:solidFill>
      <a:schemeClr val="bg2"/>
    </a:solidFill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DB504-849A-42F5-92BB-59F24C35DED1}" type="datetimeFigureOut">
              <a:rPr lang="en-US" smtClean="0"/>
              <a:t>10/28/2011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8606889-9AA2-4CE7-A4B1-80BDD1252E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DB504-849A-42F5-92BB-59F24C35DED1}" type="datetimeFigureOut">
              <a:rPr lang="en-US" smtClean="0"/>
              <a:t>10/28/2011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06889-9AA2-4CE7-A4B1-80BDD1252E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DB504-849A-42F5-92BB-59F24C35DED1}" type="datetimeFigureOut">
              <a:rPr lang="en-US" smtClean="0"/>
              <a:t>10/28/2011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06889-9AA2-4CE7-A4B1-80BDD1252E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DB504-849A-42F5-92BB-59F24C35DED1}" type="datetimeFigureOut">
              <a:rPr lang="en-US" smtClean="0"/>
              <a:t>10/28/2011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8606889-9AA2-4CE7-A4B1-80BDD1252E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DB504-849A-42F5-92BB-59F24C35DED1}" type="datetimeFigureOut">
              <a:rPr lang="en-US" smtClean="0"/>
              <a:t>10/28/2011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06889-9AA2-4CE7-A4B1-80BDD1252ED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DB504-849A-42F5-92BB-59F24C35DED1}" type="datetimeFigureOut">
              <a:rPr lang="en-US" smtClean="0"/>
              <a:t>10/28/2011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06889-9AA2-4CE7-A4B1-80BDD1252E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DB504-849A-42F5-92BB-59F24C35DED1}" type="datetimeFigureOut">
              <a:rPr lang="en-US" smtClean="0"/>
              <a:t>10/28/2011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8606889-9AA2-4CE7-A4B1-80BDD1252ED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DB504-849A-42F5-92BB-59F24C35DED1}" type="datetimeFigureOut">
              <a:rPr lang="en-US" smtClean="0"/>
              <a:t>10/28/2011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06889-9AA2-4CE7-A4B1-80BDD1252E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DB504-849A-42F5-92BB-59F24C35DED1}" type="datetimeFigureOut">
              <a:rPr lang="en-US" smtClean="0"/>
              <a:t>10/28/2011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06889-9AA2-4CE7-A4B1-80BDD1252E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DB504-849A-42F5-92BB-59F24C35DED1}" type="datetimeFigureOut">
              <a:rPr lang="en-US" smtClean="0"/>
              <a:t>10/28/2011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06889-9AA2-4CE7-A4B1-80BDD1252E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DB504-849A-42F5-92BB-59F24C35DED1}" type="datetimeFigureOut">
              <a:rPr lang="en-US" smtClean="0"/>
              <a:t>10/28/2011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06889-9AA2-4CE7-A4B1-80BDD1252ED7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15DB504-849A-42F5-92BB-59F24C35DED1}" type="datetimeFigureOut">
              <a:rPr lang="en-US" smtClean="0"/>
              <a:t>10/28/2011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8606889-9AA2-4CE7-A4B1-80BDD1252ED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Now – p. 60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steps does a person have to take before he or she can be considered one of the final two candidates for president? </a:t>
            </a:r>
            <a:endParaRPr lang="en-US" dirty="0"/>
          </a:p>
        </p:txBody>
      </p:sp>
      <p:pic>
        <p:nvPicPr>
          <p:cNvPr id="1026" name="Picture 2" descr="http://camuah.files.wordpress.com/2010/04/obama-v-mcca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3314929"/>
            <a:ext cx="3467100" cy="3238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xplosion 1 3"/>
          <p:cNvSpPr/>
          <p:nvPr/>
        </p:nvSpPr>
        <p:spPr>
          <a:xfrm>
            <a:off x="5943600" y="-152400"/>
            <a:ext cx="3429000" cy="17526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Copy and Answer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53353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Civics Checklist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295400"/>
            <a:ext cx="7467600" cy="5334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How does power work?</a:t>
            </a:r>
          </a:p>
          <a:p>
            <a:r>
              <a:rPr lang="en-US" dirty="0" smtClean="0"/>
              <a:t>What are the different kinds of government?</a:t>
            </a:r>
          </a:p>
          <a:p>
            <a:r>
              <a:rPr lang="en-US" dirty="0" smtClean="0"/>
              <a:t>What kind of government do we have in the U.S. and how did it get that way?</a:t>
            </a:r>
          </a:p>
          <a:p>
            <a:r>
              <a:rPr lang="en-US" dirty="0" smtClean="0"/>
              <a:t>What are the rights and responsibilities of citizens?</a:t>
            </a:r>
          </a:p>
          <a:p>
            <a:r>
              <a:rPr lang="en-US" dirty="0" smtClean="0"/>
              <a:t>How do political parties work?</a:t>
            </a:r>
          </a:p>
          <a:p>
            <a:r>
              <a:rPr lang="en-US" dirty="0" smtClean="0"/>
              <a:t>Why is voting important?</a:t>
            </a:r>
          </a:p>
          <a:p>
            <a:r>
              <a:rPr lang="en-US" dirty="0" smtClean="0"/>
              <a:t>How does some one get elected?</a:t>
            </a:r>
          </a:p>
        </p:txBody>
      </p:sp>
      <p:pic>
        <p:nvPicPr>
          <p:cNvPr id="1026" name="Picture 2" descr="http://photo-dict.faqs.org/photofiles/list/7432/9974check_mark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514" y="1224487"/>
            <a:ext cx="438486" cy="594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photo-dict.faqs.org/photofiles/list/7432/9974check_mark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514" y="1828800"/>
            <a:ext cx="438486" cy="594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photo-dict.faqs.org/photofiles/list/7432/9974check_mark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514" y="2834212"/>
            <a:ext cx="438486" cy="594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photo-dict.faqs.org/photofiles/list/7432/9974check_mark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733800"/>
            <a:ext cx="438486" cy="594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photo-dict.faqs.org/photofiles/list/7432/9974check_mark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514" y="4648200"/>
            <a:ext cx="438486" cy="594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photo-dict.faqs.org/photofiles/list/7432/9974check_mark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514" y="5196412"/>
            <a:ext cx="438486" cy="594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9888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How are candidates for public office chosen?</a:t>
            </a:r>
          </a:p>
          <a:p>
            <a:r>
              <a:rPr lang="en-US" sz="4000" dirty="0" smtClean="0"/>
              <a:t>What </a:t>
            </a:r>
            <a:r>
              <a:rPr lang="en-US" sz="4000" dirty="0"/>
              <a:t>is a primary and why is it important?</a:t>
            </a:r>
          </a:p>
          <a:p>
            <a:r>
              <a:rPr lang="en-US" sz="4000" dirty="0" smtClean="0"/>
              <a:t>How does the nomination process work?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420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Voter Turnout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u="sng" dirty="0"/>
              <a:t>Voter Turnout </a:t>
            </a:r>
            <a:r>
              <a:rPr lang="en-US" sz="3200" dirty="0"/>
              <a:t>– The proportion of the eligible voting-age population that actually votes. </a:t>
            </a:r>
          </a:p>
          <a:p>
            <a:r>
              <a:rPr lang="en-US" sz="3200" dirty="0"/>
              <a:t>Today that U.S. has one of the lowest voter turnouts among the world’s established democracies </a:t>
            </a:r>
          </a:p>
          <a:p>
            <a:pPr lvl="1"/>
            <a:r>
              <a:rPr lang="en-US" sz="2000" dirty="0"/>
              <a:t>Between 50-60% of eligible Americans vote in presidential elections</a:t>
            </a:r>
          </a:p>
          <a:p>
            <a:pPr lvl="1"/>
            <a:r>
              <a:rPr lang="en-US" sz="2000" dirty="0"/>
              <a:t>In European democracies that number is more than 70</a:t>
            </a:r>
            <a:r>
              <a:rPr lang="en-US" sz="2000" dirty="0" smtClean="0"/>
              <a:t>%</a:t>
            </a:r>
            <a:endParaRPr lang="en-US" sz="2000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8390948"/>
              </p:ext>
            </p:extLst>
          </p:nvPr>
        </p:nvGraphicFramePr>
        <p:xfrm>
          <a:off x="533400" y="17526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24201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4" grpId="1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Nomination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Nomination</a:t>
            </a:r>
            <a:r>
              <a:rPr lang="en-US" dirty="0" smtClean="0"/>
              <a:t> – Submitting the name of candidate for elective office</a:t>
            </a:r>
          </a:p>
          <a:p>
            <a:pPr lvl="1"/>
            <a:r>
              <a:rPr lang="en-US" dirty="0" smtClean="0"/>
              <a:t>A </a:t>
            </a:r>
            <a:r>
              <a:rPr lang="en-US" b="1" u="sng" dirty="0" smtClean="0"/>
              <a:t>nominee</a:t>
            </a:r>
            <a:r>
              <a:rPr lang="en-US" dirty="0" smtClean="0"/>
              <a:t> is another name for that candidate </a:t>
            </a:r>
          </a:p>
          <a:p>
            <a:r>
              <a:rPr lang="en-US" b="1" u="sng" dirty="0" smtClean="0"/>
              <a:t>Primary Election </a:t>
            </a:r>
            <a:r>
              <a:rPr lang="en-US" dirty="0" smtClean="0"/>
              <a:t>– An election which voters determine their political party’s nominee for an elective office</a:t>
            </a:r>
            <a:endParaRPr lang="en-US" dirty="0"/>
          </a:p>
        </p:txBody>
      </p:sp>
      <p:sp>
        <p:nvSpPr>
          <p:cNvPr id="4" name="Explosion 1 3"/>
          <p:cNvSpPr/>
          <p:nvPr/>
        </p:nvSpPr>
        <p:spPr>
          <a:xfrm>
            <a:off x="6172200" y="-228600"/>
            <a:ext cx="2971800" cy="17526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Notes</a:t>
            </a:r>
          </a:p>
          <a:p>
            <a:pPr algn="ctr"/>
            <a:r>
              <a:rPr lang="en-US" sz="2800" dirty="0" smtClean="0"/>
              <a:t>p. 61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37288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Nomination Process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At each table is a reading about a different step in the nomination process</a:t>
            </a:r>
          </a:p>
          <a:p>
            <a:r>
              <a:rPr lang="en-US" dirty="0"/>
              <a:t>Complete your reading as a group, fill out the notes in the corresponding section of your worksheet</a:t>
            </a:r>
          </a:p>
          <a:p>
            <a:r>
              <a:rPr lang="en-US" dirty="0"/>
              <a:t>Then travel around the room to meet people from other groups and find out about their steps</a:t>
            </a:r>
          </a:p>
          <a:p>
            <a:r>
              <a:rPr lang="en-US" dirty="0"/>
              <a:t>Fill in your worksheet using the information that they tell </a:t>
            </a:r>
            <a:r>
              <a:rPr lang="en-US" dirty="0" smtClean="0"/>
              <a:t>you</a:t>
            </a:r>
            <a:endParaRPr lang="en-US" dirty="0"/>
          </a:p>
        </p:txBody>
      </p:sp>
      <p:sp>
        <p:nvSpPr>
          <p:cNvPr id="4" name="Explosion 1 3"/>
          <p:cNvSpPr/>
          <p:nvPr/>
        </p:nvSpPr>
        <p:spPr>
          <a:xfrm>
            <a:off x="1981200" y="1752600"/>
            <a:ext cx="5867400" cy="44958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When you finish, paste this worksheet as a flap onto </a:t>
            </a:r>
            <a:r>
              <a:rPr lang="en-US" sz="2400" b="1" dirty="0" smtClean="0"/>
              <a:t>p. 61</a:t>
            </a:r>
            <a:r>
              <a:rPr lang="en-US" sz="2400" dirty="0" smtClean="0"/>
              <a:t> of your notebook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45085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 – p. 60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99038"/>
          </a:xfrm>
        </p:spPr>
        <p:txBody>
          <a:bodyPr>
            <a:normAutofit/>
          </a:bodyPr>
          <a:lstStyle/>
          <a:p>
            <a:r>
              <a:rPr lang="en-US" dirty="0" smtClean="0"/>
              <a:t>What part of the nomination process do you think is the most important? Choose from one of the three options below and explain why. </a:t>
            </a:r>
          </a:p>
          <a:p>
            <a:pPr lvl="1"/>
            <a:r>
              <a:rPr lang="en-US" dirty="0" smtClean="0"/>
              <a:t>The message/strategy</a:t>
            </a:r>
          </a:p>
          <a:p>
            <a:pPr lvl="1"/>
            <a:r>
              <a:rPr lang="en-US" dirty="0" smtClean="0"/>
              <a:t>The money</a:t>
            </a:r>
          </a:p>
          <a:p>
            <a:pPr lvl="1"/>
            <a:r>
              <a:rPr lang="en-US" dirty="0" smtClean="0"/>
              <a:t>The supporters</a:t>
            </a:r>
          </a:p>
        </p:txBody>
      </p:sp>
      <p:sp>
        <p:nvSpPr>
          <p:cNvPr id="4" name="Explosion 1 3"/>
          <p:cNvSpPr/>
          <p:nvPr/>
        </p:nvSpPr>
        <p:spPr>
          <a:xfrm>
            <a:off x="2667000" y="4495800"/>
            <a:ext cx="4724400" cy="21336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Don’t copy, </a:t>
            </a:r>
          </a:p>
          <a:p>
            <a:pPr algn="ctr"/>
            <a:r>
              <a:rPr lang="en-US" sz="2800" dirty="0" smtClean="0"/>
              <a:t>just answer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1362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348</TotalTime>
  <Words>346</Words>
  <Application>Microsoft Office PowerPoint</Application>
  <PresentationFormat>On-screen Show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Trek</vt:lpstr>
      <vt:lpstr>Do Now – p. 60</vt:lpstr>
      <vt:lpstr>Civics Checklist</vt:lpstr>
      <vt:lpstr>Today’s Objectives</vt:lpstr>
      <vt:lpstr>Voter Turnout</vt:lpstr>
      <vt:lpstr>The Nomination Process</vt:lpstr>
      <vt:lpstr>The Nomination Process Activity</vt:lpstr>
      <vt:lpstr>Reflection – p. 60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 – p. 60</dc:title>
  <dc:creator>Henry Mahegan</dc:creator>
  <cp:lastModifiedBy>Henry Mahegan</cp:lastModifiedBy>
  <cp:revision>7</cp:revision>
  <dcterms:created xsi:type="dcterms:W3CDTF">2011-10-27T21:51:07Z</dcterms:created>
  <dcterms:modified xsi:type="dcterms:W3CDTF">2011-10-28T19:10:04Z</dcterms:modified>
</cp:coreProperties>
</file>